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9" r:id="rId3"/>
    <p:sldId id="557" r:id="rId5"/>
    <p:sldId id="620" r:id="rId6"/>
    <p:sldId id="621" r:id="rId7"/>
    <p:sldId id="622" r:id="rId8"/>
    <p:sldId id="582" r:id="rId9"/>
    <p:sldId id="612" r:id="rId10"/>
    <p:sldId id="604" r:id="rId11"/>
    <p:sldId id="588" r:id="rId12"/>
    <p:sldId id="586" r:id="rId13"/>
    <p:sldId id="587" r:id="rId14"/>
    <p:sldId id="590" r:id="rId15"/>
    <p:sldId id="592" r:id="rId16"/>
    <p:sldId id="608" r:id="rId17"/>
    <p:sldId id="593" r:id="rId18"/>
    <p:sldId id="614" r:id="rId19"/>
    <p:sldId id="617" r:id="rId20"/>
    <p:sldId id="589" r:id="rId21"/>
    <p:sldId id="606" r:id="rId22"/>
    <p:sldId id="594" r:id="rId23"/>
    <p:sldId id="595" r:id="rId24"/>
    <p:sldId id="561" r:id="rId25"/>
    <p:sldId id="283" r:id="rId26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n" initials="p" lastIdx="3" clrIdx="0"/>
  <p:cmAuthor id="1" name="Administrator" initials="A" lastIdx="4" clrIdx="0"/>
  <p:cmAuthor id="2" name="chen y" initials="cy" lastIdx="3" clrIdx="1"/>
  <p:cmAuthor id="3" name="Author" initials="A" lastIdx="0" clrIdx="2"/>
  <p:cmAuthor id="75" name="作者" initials="A" lastIdx="0" clrIdx="24"/>
  <p:cmAuthor id="5" name="桃" initials="桃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9"/>
    <a:srgbClr val="FFFFFF"/>
    <a:srgbClr val="3AE7FD"/>
    <a:srgbClr val="FBF9FD"/>
    <a:srgbClr val="1C4885"/>
    <a:srgbClr val="2259A2"/>
    <a:srgbClr val="0D223F"/>
    <a:srgbClr val="173D6F"/>
    <a:srgbClr val="223246"/>
    <a:srgbClr val="C9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8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4" y="256"/>
      </p:cViewPr>
      <p:guideLst>
        <p:guide orient="horz" pos="2160"/>
        <p:guide pos="41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6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defRPr>
            </a:lvl1pPr>
          </a:lstStyle>
          <a:p>
            <a:fld id="{261FFD15-652A-41DE-B34B-C515F8035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defRPr>
            </a:lvl1pPr>
          </a:lstStyle>
          <a:p>
            <a:fld id="{DB8B0552-F0DE-46C5-A0A2-348A9E9AA1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苹方-简" panose="020B0400000000000000" charset="-122"/>
        <a:ea typeface="苹方-简" panose="020B0400000000000000" charset="-122"/>
        <a:cs typeface="苹方-简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苹方-简" panose="020B0400000000000000" charset="-122"/>
        <a:ea typeface="苹方-简" panose="020B0400000000000000" charset="-122"/>
        <a:cs typeface="苹方-简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苹方-简" panose="020B0400000000000000" charset="-122"/>
        <a:ea typeface="苹方-简" panose="020B0400000000000000" charset="-122"/>
        <a:cs typeface="苹方-简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苹方-简" panose="020B0400000000000000" charset="-122"/>
        <a:ea typeface="苹方-简" panose="020B0400000000000000" charset="-122"/>
        <a:cs typeface="苹方-简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苹方-简" panose="020B0400000000000000" charset="-122"/>
        <a:ea typeface="苹方-简" panose="020B0400000000000000" charset="-122"/>
        <a:cs typeface="苹方-简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B0552-F0DE-46C5-A0A2-348A9E9AA1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苹方-简" panose="020B0400000000000000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苹方-简" panose="020B0400000000000000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469" y="965201"/>
            <a:ext cx="10509063" cy="635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41469" y="1800698"/>
            <a:ext cx="10509063" cy="4277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767562" y="653689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400" smtClean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rPr>
            </a:fld>
            <a:endParaRPr lang="zh-CN" altLang="en-US" sz="1400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1.jpe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2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2.jpe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4.jpe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2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tags" Target="../tags/tag43.xml"/><Relationship Id="rId2" Type="http://schemas.openxmlformats.org/officeDocument/2006/relationships/image" Target="../media/image2.png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tags" Target="../tags/tag45.xml"/><Relationship Id="rId2" Type="http://schemas.openxmlformats.org/officeDocument/2006/relationships/image" Target="../media/image2.png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.png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2.png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jpeg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2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tags" Target="../tags/tag61.xml"/><Relationship Id="rId2" Type="http://schemas.openxmlformats.org/officeDocument/2006/relationships/image" Target="../media/image2.png"/><Relationship Id="rId1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7.jpeg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2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2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tags" Target="../tags/tag22.xml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2031911" y="126392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304415" y="2324735"/>
            <a:ext cx="8775700" cy="1223645"/>
            <a:chOff x="3629" y="3661"/>
            <a:chExt cx="13820" cy="1927"/>
          </a:xfrm>
        </p:grpSpPr>
        <p:sp>
          <p:nvSpPr>
            <p:cNvPr id="4" name="矩形 3"/>
            <p:cNvSpPr/>
            <p:nvPr/>
          </p:nvSpPr>
          <p:spPr>
            <a:xfrm>
              <a:off x="3629" y="3661"/>
              <a:ext cx="13820" cy="1927"/>
            </a:xfrm>
            <a:prstGeom prst="rect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75" y="3897"/>
              <a:ext cx="13565" cy="142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indent="0" algn="dist">
                <a:lnSpc>
                  <a:spcPct val="110000"/>
                </a:lnSpc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澳洲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U58Q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G7L</a:t>
              </a:r>
              <a:endPara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304351" y="3954780"/>
            <a:ext cx="1908195" cy="435429"/>
          </a:xfrm>
          <a:prstGeom prst="rect">
            <a:avLst/>
          </a:prstGeom>
          <a:noFill/>
          <a:ln>
            <a:solidFill>
              <a:srgbClr val="30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产品策划组 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图片 21" descr="长虹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288290"/>
            <a:ext cx="2202180" cy="2603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861425" y="5782310"/>
            <a:ext cx="3286760" cy="603250"/>
            <a:chOff x="13955" y="9106"/>
            <a:chExt cx="5176" cy="950"/>
          </a:xfrm>
        </p:grpSpPr>
        <p:cxnSp>
          <p:nvCxnSpPr>
            <p:cNvPr id="21" name="直接连接符 20"/>
            <p:cNvCxnSpPr/>
            <p:nvPr/>
          </p:nvCxnSpPr>
          <p:spPr>
            <a:xfrm rot="16200000" flipH="1" flipV="1">
              <a:off x="17430" y="8282"/>
              <a:ext cx="0" cy="3402"/>
            </a:xfrm>
            <a:prstGeom prst="line">
              <a:avLst/>
            </a:prstGeom>
            <a:ln w="9525">
              <a:gradFill>
                <a:gsLst>
                  <a:gs pos="20000">
                    <a:srgbClr val="91ABCB"/>
                  </a:gs>
                  <a:gs pos="42000">
                    <a:srgbClr val="304864"/>
                  </a:gs>
                  <a:gs pos="60000">
                    <a:srgbClr val="304864"/>
                  </a:gs>
                  <a:gs pos="1818">
                    <a:srgbClr val="D5DFEB"/>
                  </a:gs>
                  <a:gs pos="99091">
                    <a:srgbClr val="D5DFEB"/>
                  </a:gs>
                  <a:gs pos="81000">
                    <a:srgbClr val="91ABC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平行四边形 17"/>
            <p:cNvSpPr>
              <a:spLocks noChangeAspect="1"/>
            </p:cNvSpPr>
            <p:nvPr/>
          </p:nvSpPr>
          <p:spPr>
            <a:xfrm>
              <a:off x="17680" y="9840"/>
              <a:ext cx="586" cy="216"/>
            </a:xfrm>
            <a:prstGeom prst="parallelogram">
              <a:avLst>
                <a:gd name="adj" fmla="val 66565"/>
              </a:avLst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endParaRPr>
            </a:p>
          </p:txBody>
        </p:sp>
        <p:pic>
          <p:nvPicPr>
            <p:cNvPr id="25" name="图片 24" descr="资源 1@4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5" y="9106"/>
              <a:ext cx="638" cy="638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>
            <a:xfrm>
              <a:off x="14313" y="9716"/>
              <a:ext cx="4084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4708" y="9164"/>
              <a:ext cx="34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长虹</a:t>
              </a:r>
              <a:r>
                <a:rPr lang="en-US" altLang="zh-CN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·</a:t>
              </a:r>
              <a:r>
                <a:rPr lang="zh-CN" altLang="en-US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美菱国际区</a:t>
              </a:r>
              <a:endParaRPr lang="zh-CN" altLang="en-US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07971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游戏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6925" y="2950210"/>
            <a:ext cx="4064000" cy="659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95885" y="2583180"/>
            <a:ext cx="53911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通过所有的游戏就绪功能</a:t>
            </a:r>
            <a:r>
              <a:rPr lang="en-US" altLang="zh-CN"/>
              <a:t>，</a:t>
            </a:r>
            <a:r>
              <a:rPr lang="zh-CN" altLang="en-US"/>
              <a:t>获得最佳游戏体验</a:t>
            </a:r>
            <a:r>
              <a:rPr lang="en-US" altLang="zh-CN"/>
              <a:t>。</a:t>
            </a:r>
            <a:r>
              <a:rPr lang="zh-CN" altLang="en-US"/>
              <a:t>此外</a:t>
            </a:r>
            <a:r>
              <a:rPr lang="en-US" altLang="zh-CN"/>
              <a:t>，BT5.1</a:t>
            </a:r>
            <a:r>
              <a:rPr lang="zh-CN" altLang="en-US"/>
              <a:t>支持多种无线设备无缝连接</a:t>
            </a:r>
            <a:r>
              <a:rPr lang="en-US" altLang="zh-CN"/>
              <a:t>，</a:t>
            </a:r>
            <a:r>
              <a:rPr lang="zh-CN" altLang="en-US"/>
              <a:t>连接你的游戏手柄或耳机</a:t>
            </a:r>
            <a:r>
              <a:rPr lang="en-US" altLang="zh-CN"/>
              <a:t>，</a:t>
            </a:r>
            <a:r>
              <a:rPr lang="zh-CN" altLang="en-US"/>
              <a:t>享受沉浸式游戏体验</a:t>
            </a:r>
            <a:r>
              <a:rPr lang="en-US" altLang="zh-CN"/>
              <a:t>，</a:t>
            </a:r>
            <a:r>
              <a:rPr lang="zh-CN" altLang="en-US"/>
              <a:t>避免复杂的布线</a:t>
            </a:r>
            <a:endParaRPr lang="zh-CN" altLang="en-US"/>
          </a:p>
          <a:p>
            <a:r>
              <a:rPr lang="en-US" altLang="zh-CN"/>
              <a:t>Get the best gaming experience with all the game-ready features. Blue</a:t>
            </a:r>
            <a:r>
              <a:rPr lang="en-US" altLang="zh-CN"/>
              <a:t>tooth 5.1 supports seamless connectivity for wireless devices. Connect your gamepad or headset and enjoy an immersive gaming experience without complicated wiring.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88595" y="1952625"/>
            <a:ext cx="5185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ym typeface="+mn-ea"/>
              </a:rPr>
              <a:t>Smooth and </a:t>
            </a:r>
            <a:r>
              <a:rPr lang="en-US" altLang="zh-CN" sz="2400">
                <a:sym typeface="+mn-ea"/>
              </a:rPr>
              <a:t>C</a:t>
            </a:r>
            <a:r>
              <a:rPr lang="zh-CN" altLang="en-US" sz="2400">
                <a:sym typeface="+mn-ea"/>
              </a:rPr>
              <a:t>lear</a:t>
            </a:r>
            <a:r>
              <a:rPr lang="en-US" altLang="zh-CN" sz="2400">
                <a:sym typeface="+mn-ea"/>
              </a:rPr>
              <a:t> Motion</a:t>
            </a:r>
            <a:endParaRPr lang="en-US" altLang="zh-CN" sz="2400">
              <a:sym typeface="+mn-ea"/>
            </a:endParaRPr>
          </a:p>
        </p:txBody>
      </p:sp>
      <p:pic>
        <p:nvPicPr>
          <p:cNvPr id="9" name="图片 8" descr="9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055" y="1090930"/>
            <a:ext cx="6012180" cy="467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07971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运动赛事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8595" y="3028950"/>
            <a:ext cx="48672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>
                <a:latin typeface="+mn-ea"/>
                <a:cs typeface="+mn-ea"/>
              </a:rPr>
              <a:t>观看您喜爱的精彩体育比赛时，享受清晰流畅的运动画面。CHiQ MQN9 系列插入</a:t>
            </a:r>
            <a:r>
              <a:rPr lang="zh-CN">
                <a:latin typeface="+mn-ea"/>
                <a:cs typeface="+mn-ea"/>
              </a:rPr>
              <a:t>过渡帧</a:t>
            </a:r>
            <a:r>
              <a:rPr>
                <a:latin typeface="+mn-ea"/>
                <a:cs typeface="+mn-ea"/>
              </a:rPr>
              <a:t>，降低噪点，调整画质，带来无缝观看体验。</a:t>
            </a:r>
            <a:endParaRPr lang="en-US" altLang="zh-CN"/>
          </a:p>
          <a:p>
            <a:r>
              <a:rPr lang="en-US" altLang="zh-CN"/>
              <a:t>Enjoy a crystal-clear and fluid motion when watching your favorite exciting sports. CHiQ MQN9 series insert transitional frames, adjust image</a:t>
            </a:r>
            <a:r>
              <a:rPr lang="en-US" altLang="zh-CN"/>
              <a:t>s </a:t>
            </a:r>
            <a:r>
              <a:rPr lang="en-US" altLang="zh-CN"/>
              <a:t>for a seamless viewing experience.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273685" y="2459990"/>
            <a:ext cx="486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sym typeface="+mn-ea"/>
              </a:rPr>
              <a:t>Never Miss the </a:t>
            </a:r>
            <a:r>
              <a:rPr lang="en-US" sz="2400">
                <a:sym typeface="+mn-ea"/>
              </a:rPr>
              <a:t>Details</a:t>
            </a:r>
            <a:endParaRPr lang="en-US" sz="2400">
              <a:sym typeface="+mn-ea"/>
            </a:endParaRPr>
          </a:p>
        </p:txBody>
      </p:sp>
      <p:pic>
        <p:nvPicPr>
          <p:cNvPr id="4" name="图片 3" descr="10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150" y="1510030"/>
            <a:ext cx="5946140" cy="4624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01420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谷歌系统</a:t>
            </a:r>
            <a:r>
              <a:rPr lang="zh-CN" altLang="en-US"/>
              <a:t>大图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2395" y="1770380"/>
            <a:ext cx="41643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tx1"/>
                </a:solidFill>
              </a:rPr>
              <a:t>Everything you </a:t>
            </a:r>
            <a:r>
              <a:rPr lang="en-US" altLang="zh-CN" sz="2400">
                <a:solidFill>
                  <a:schemeClr val="tx1"/>
                </a:solidFill>
              </a:rPr>
              <a:t>stream, all on one screen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595" y="2915285"/>
            <a:ext cx="33166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E</a:t>
            </a:r>
            <a:r>
              <a:rPr lang="zh-CN" altLang="en-US"/>
              <a:t>asily access to more than 10,000 apps, industry-leading privacy and security, and amazing features for finding your favorite contents faster.</a:t>
            </a:r>
            <a:endParaRPr lang="zh-CN" altLang="en-US"/>
          </a:p>
        </p:txBody>
      </p:sp>
      <p:pic>
        <p:nvPicPr>
          <p:cNvPr id="4" name="图片 3" descr="11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10" y="1771015"/>
            <a:ext cx="5804535" cy="451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语音控制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4940" y="2799715"/>
            <a:ext cx="50717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Control your Google TV just with your voice. G</a:t>
            </a:r>
            <a:r>
              <a:rPr lang="zh-CN" altLang="en-US">
                <a:sym typeface="+mn-ea"/>
              </a:rPr>
              <a:t>reatly improving the convenience of user operation and the intelligent experience.</a:t>
            </a:r>
            <a:endParaRPr lang="zh-CN" altLang="en-US">
              <a:sym typeface="+mn-ea"/>
            </a:endParaRPr>
          </a:p>
          <a:p>
            <a:r>
              <a:rPr lang="zh-CN" altLang="en-US"/>
              <a:t>告别无休止的滚动。只需语音即可轻松控制电视。大大提高用户操作的便利性和智能体验。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334645" y="1674495"/>
            <a:ext cx="3964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Intelligent Voice </a:t>
            </a:r>
            <a:r>
              <a:rPr lang="en-US" altLang="zh-CN" sz="2400">
                <a:sym typeface="+mn-ea"/>
              </a:rPr>
              <a:t>Control</a:t>
            </a:r>
            <a:endParaRPr lang="en-US" altLang="zh-CN" sz="2400">
              <a:sym typeface="+mn-ea"/>
            </a:endParaRPr>
          </a:p>
        </p:txBody>
      </p:sp>
      <p:pic>
        <p:nvPicPr>
          <p:cNvPr id="2" name="图片 1" descr="12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5680" y="1381125"/>
            <a:ext cx="5769610" cy="4486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37285" y="239395"/>
            <a:ext cx="410019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055" y="2413635"/>
            <a:ext cx="44291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Cast your favourite videos, games</a:t>
            </a:r>
            <a:r>
              <a:rPr lang="en-US" altLang="zh-CN"/>
              <a:t>, </a:t>
            </a:r>
            <a:r>
              <a:rPr lang="zh-CN" altLang="en-US"/>
              <a:t>apps</a:t>
            </a:r>
            <a:r>
              <a:rPr lang="en-US" altLang="zh-CN"/>
              <a:t> or files</a:t>
            </a:r>
            <a:r>
              <a:rPr lang="zh-CN" altLang="en-US"/>
              <a:t> from your </a:t>
            </a:r>
            <a:r>
              <a:rPr lang="en-US" altLang="zh-CN"/>
              <a:t>PC, laptop</a:t>
            </a:r>
            <a:r>
              <a:rPr lang="zh-CN" altLang="en-US"/>
              <a:t> or </a:t>
            </a:r>
            <a:r>
              <a:rPr lang="en-US" altLang="zh-CN"/>
              <a:t>mobile</a:t>
            </a:r>
            <a:r>
              <a:rPr lang="zh-CN" altLang="en-US"/>
              <a:t> devices </a:t>
            </a:r>
            <a:r>
              <a:rPr lang="en-US" altLang="zh-CN"/>
              <a:t>seamlessly </a:t>
            </a:r>
            <a:r>
              <a:rPr lang="zh-CN" altLang="en-US"/>
              <a:t>to your TV.</a:t>
            </a:r>
            <a:endParaRPr lang="zh-CN" altLang="en-US"/>
          </a:p>
          <a:p>
            <a:r>
              <a:rPr lang="zh-CN" altLang="en-US"/>
              <a:t>将您最喜爱的视频、游戏、应用程序或文件从</a:t>
            </a:r>
            <a:r>
              <a:rPr lang="en-US" altLang="zh-CN"/>
              <a:t> PC</a:t>
            </a:r>
            <a:r>
              <a:rPr lang="zh-CN" altLang="en-US"/>
              <a:t>、笔记本电脑或移动设备无缝地投射到电视上。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2237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投屏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8470" y="1514475"/>
            <a:ext cx="477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ym typeface="+mn-ea"/>
              </a:rPr>
              <a:t>Enjoy More with Bigger Screen</a:t>
            </a:r>
            <a:endParaRPr lang="en-US" altLang="zh-CN" sz="2400">
              <a:sym typeface="+mn-ea"/>
            </a:endParaRPr>
          </a:p>
        </p:txBody>
      </p:sp>
      <p:pic>
        <p:nvPicPr>
          <p:cNvPr id="6" name="图片 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465" y="1275715"/>
            <a:ext cx="5838825" cy="4540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01420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艺术性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88595" y="1624965"/>
            <a:ext cx="384937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2400"/>
              <a:t>Personal Masterpiece on the Screen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0" y="3103880"/>
            <a:ext cx="54502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Personalize your Home Screen. An improved Ambient screensaver lets you create AI-generated designs or relive your favorite moments with Google Photos.— it’s your call.</a:t>
            </a:r>
            <a:endParaRPr lang="zh-CN" altLang="en-US"/>
          </a:p>
          <a:p>
            <a:r>
              <a:rPr lang="zh-CN" altLang="en-US"/>
              <a:t>个性化你的主屏幕。经过改进的环境屏幕保护程序可让您创建人工智能生成的设计，或通过 Google Photos 重温您最喜爱的时刻。</a:t>
            </a:r>
            <a:endParaRPr lang="zh-CN" altLang="en-US"/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1177925"/>
            <a:ext cx="5911215" cy="4596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10640" y="3803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Google Smart Hom</a:t>
            </a:r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48360" y="190182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Make TV the Center of Your Smart Home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848360" y="311213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Control lights, temperature, get doorbell notificaions and full-screen views of your cameras</a:t>
            </a:r>
            <a:r>
              <a:rPr lang="zh-CN" altLang="en-US"/>
              <a:t>，</a:t>
            </a:r>
            <a:r>
              <a:rPr lang="en-US" altLang="zh-CN"/>
              <a:t> and </a:t>
            </a:r>
            <a:r>
              <a:rPr lang="en-US" altLang="zh-CN"/>
              <a:t>more - all from the comfort of your couch.</a:t>
            </a:r>
            <a:endParaRPr lang="en-US" altLang="zh-CN"/>
          </a:p>
          <a:p>
            <a:r>
              <a:rPr lang="en-US" altLang="zh-CN"/>
              <a:t>在舒适的沙发上就能控制灯光、温度、获取门铃通知和摄像头的全屏视图等。</a:t>
            </a:r>
            <a:endParaRPr lang="en-US" altLang="zh-CN"/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70" y="1061720"/>
            <a:ext cx="5880735" cy="457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10640" y="3803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儿童模式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3085" y="1997075"/>
            <a:ext cx="1793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Kid’s </a:t>
            </a:r>
            <a:r>
              <a:rPr lang="en-US" altLang="zh-CN" sz="2400"/>
              <a:t>M</a:t>
            </a:r>
            <a:r>
              <a:rPr lang="zh-CN" altLang="en-US" sz="2400"/>
              <a:t>ode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28295" y="2967990"/>
            <a:ext cx="44107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激活儿童档案，解锁有趣的儿童友好内容，让您的孩子沉浸在家长无忧的数字乐园中，远离潜在的有害内容。</a:t>
            </a:r>
            <a:endParaRPr lang="zh-CN" altLang="en-US"/>
          </a:p>
          <a:p>
            <a:r>
              <a:rPr lang="zh-CN" altLang="en-US"/>
              <a:t>Activate the Kids Profile to unlock fun, kid-friendly content</a:t>
            </a:r>
            <a:r>
              <a:rPr lang="en-US" altLang="zh-CN"/>
              <a:t>. I</a:t>
            </a:r>
            <a:r>
              <a:rPr lang="zh-CN" altLang="en-US"/>
              <a:t>mmerse your kids in a parent-free digital playground</a:t>
            </a:r>
            <a:r>
              <a:rPr lang="en-US" altLang="zh-CN"/>
              <a:t> with less </a:t>
            </a:r>
            <a:r>
              <a:rPr lang="zh-CN" altLang="en-US"/>
              <a:t>potentially harmful content.</a:t>
            </a:r>
            <a:endParaRPr lang="zh-CN" altLang="en-US"/>
          </a:p>
        </p:txBody>
      </p:sp>
      <p:pic>
        <p:nvPicPr>
          <p:cNvPr id="6" name="图片 5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85" y="843280"/>
            <a:ext cx="5506720" cy="428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91260" y="3886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88290" y="1479550"/>
            <a:ext cx="3812540" cy="513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/>
              <a:t>Pro ports, pro connection</a:t>
            </a:r>
            <a:endParaRPr lang="en-US" altLang="zh-CN" sz="2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8595" y="2289810"/>
            <a:ext cx="46970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There is more you can do.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CHiQ TV has</a:t>
            </a:r>
            <a:r>
              <a:rPr lang="zh-CN" altLang="en-US">
                <a:sym typeface="+mn-ea"/>
              </a:rPr>
              <a:t> HDMI ports, USB slots, </a:t>
            </a:r>
            <a:r>
              <a:rPr lang="en-US" altLang="zh-CN">
                <a:sym typeface="+mn-ea"/>
              </a:rPr>
              <a:t>Dual-Band </a:t>
            </a:r>
            <a:r>
              <a:rPr lang="zh-CN" altLang="en-US">
                <a:sym typeface="+mn-ea"/>
              </a:rPr>
              <a:t>WI-FI and Bluetooth</a:t>
            </a:r>
            <a:r>
              <a:rPr lang="en-US" altLang="zh-CN">
                <a:sym typeface="+mn-ea"/>
              </a:rPr>
              <a:t> 5.1.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ou can connect more devices and external sources</a:t>
            </a:r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to your TV</a:t>
            </a:r>
            <a:r>
              <a:rPr lang="en-US" altLang="zh-CN">
                <a:sym typeface="+mn-ea"/>
              </a:rPr>
              <a:t> </a:t>
            </a:r>
            <a:r>
              <a:rPr lang="en-US">
                <a:sym typeface="+mn-ea"/>
              </a:rPr>
              <a:t>s</a:t>
            </a:r>
            <a:r>
              <a:rPr>
                <a:sym typeface="+mn-ea"/>
              </a:rPr>
              <a:t>uch as game consoles, USB, stereos</a:t>
            </a:r>
            <a:r>
              <a:rPr lang="en-US">
                <a:sym typeface="+mn-ea"/>
              </a:rPr>
              <a:t>, etc. Expand multiple scenarios all on one screen</a:t>
            </a:r>
            <a:r>
              <a:rPr lang="zh-CN" altLang="en-US">
                <a:sym typeface="+mn-ea"/>
              </a:rPr>
              <a:t>.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您还可以做更多。CHiQ TV 拥有 HDMI 端口、USB 插槽、双频 WI-FI 和蓝牙 5.0。您可以将更多设备和外部资源连接到电视上，如游戏机、USB、音响等。在一个屏幕上扩展多种应用场景。</a:t>
            </a:r>
            <a:endParaRPr lang="zh-CN" altLang="en-US">
              <a:sym typeface="+mn-ea"/>
            </a:endParaRPr>
          </a:p>
        </p:txBody>
      </p:sp>
      <p:pic>
        <p:nvPicPr>
          <p:cNvPr id="4" name="图片 3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110" y="1047115"/>
            <a:ext cx="6126480" cy="476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0040" y="2967990"/>
            <a:ext cx="3455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See vibrant colors and sharp contrasts, whether you're front and center or off to the side.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345" y="2078990"/>
            <a:ext cx="4647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Here. There. And everywhere.</a:t>
            </a:r>
            <a:endParaRPr lang="en-US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1184910" y="3721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观看角度</a:t>
            </a:r>
            <a:endParaRPr lang="zh-CN" altLang="en-US"/>
          </a:p>
        </p:txBody>
      </p:sp>
      <p:pic>
        <p:nvPicPr>
          <p:cNvPr id="3" name="图片 2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5" y="984250"/>
            <a:ext cx="5576570" cy="433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65860" y="3784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banner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3245" y="3068320"/>
            <a:ext cx="3782695" cy="623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altLang="zh-CN" sz="3200"/>
              <a:t>CHiQ 4K QLED TV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2277745" y="2528570"/>
            <a:ext cx="2371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QG7L </a:t>
            </a:r>
            <a:r>
              <a:rPr lang="en-US" altLang="zh-CN"/>
              <a:t>Series    58”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63245" y="1625600"/>
            <a:ext cx="219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CHiQ | Google TV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63245" y="4319270"/>
            <a:ext cx="1714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QLED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2156460" y="4290060"/>
            <a:ext cx="1455420" cy="335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/>
              <a:t>Dolby</a:t>
            </a:r>
            <a:r>
              <a:rPr lang="en-US" altLang="en-US" sz="1400"/>
              <a:t> </a:t>
            </a:r>
            <a:r>
              <a:rPr lang="en-US" altLang="zh-CN" sz="1400"/>
              <a:t>Atmos</a:t>
            </a:r>
            <a:endParaRPr lang="en-US" altLang="zh-CN" sz="1400"/>
          </a:p>
        </p:txBody>
      </p:sp>
      <p:sp>
        <p:nvSpPr>
          <p:cNvPr id="12" name="文本框 11"/>
          <p:cNvSpPr txBox="1"/>
          <p:nvPr/>
        </p:nvSpPr>
        <p:spPr>
          <a:xfrm>
            <a:off x="3953510" y="4345305"/>
            <a:ext cx="827405" cy="306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400">
                <a:sym typeface="+mn-ea"/>
              </a:rPr>
              <a:t>MEMC</a:t>
            </a:r>
            <a:endParaRPr lang="en-US" altLang="zh-CN" sz="14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245" y="5073015"/>
            <a:ext cx="1279525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400">
                <a:sym typeface="+mn-ea"/>
              </a:rPr>
              <a:t>ALLM</a:t>
            </a:r>
            <a:endParaRPr lang="en-US" altLang="zh-CN" sz="14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56460" y="5086350"/>
            <a:ext cx="1280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Bluetooth 5.1</a:t>
            </a:r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3883660" y="4912995"/>
            <a:ext cx="1117600" cy="17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/>
              <a:t>Metallic Frameless</a:t>
            </a:r>
            <a:endParaRPr lang="en-US" altLang="zh-CN" sz="1400"/>
          </a:p>
        </p:txBody>
      </p:sp>
      <p:pic>
        <p:nvPicPr>
          <p:cNvPr id="3" name="图片 2" descr="1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945"/>
            <a:ext cx="12271375" cy="4771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03275" y="1575435"/>
            <a:ext cx="3291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Exceptional Care</a:t>
            </a:r>
            <a:endParaRPr lang="en-US" altLang="zh-CN" sz="240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01420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关爱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46100" y="2369185"/>
            <a:ext cx="4231640" cy="1751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20000"/>
              </a:lnSpc>
              <a:buFont typeface="Arial" panose="020B0704020202020204" pitchFamily="34" charset="0"/>
              <a:buNone/>
            </a:pPr>
            <a:r>
              <a:rPr lang="zh-CN" altLang="en-US">
                <a:cs typeface="+mn-lt"/>
                <a:sym typeface="+mn-ea"/>
              </a:rPr>
              <a:t>Customised colour correction, brightness adjustment, optional bold text </a:t>
            </a:r>
            <a:r>
              <a:rPr lang="en-US" altLang="zh-CN">
                <a:cs typeface="+mn-lt"/>
                <a:sym typeface="+mn-ea"/>
              </a:rPr>
              <a:t>for </a:t>
            </a:r>
            <a:r>
              <a:rPr lang="zh-CN" altLang="en-US">
                <a:cs typeface="+mn-lt"/>
                <a:sym typeface="+mn-ea"/>
              </a:rPr>
              <a:t>optim</a:t>
            </a:r>
            <a:r>
              <a:rPr lang="en-US" altLang="zh-CN">
                <a:cs typeface="+mn-lt"/>
                <a:sym typeface="+mn-ea"/>
              </a:rPr>
              <a:t>al</a:t>
            </a:r>
            <a:r>
              <a:rPr lang="zh-CN" altLang="en-US">
                <a:cs typeface="+mn-lt"/>
                <a:sym typeface="+mn-ea"/>
              </a:rPr>
              <a:t> visual experience</a:t>
            </a:r>
            <a:r>
              <a:rPr lang="en-US" altLang="zh-CN">
                <a:cs typeface="+mn-lt"/>
                <a:sym typeface="+mn-ea"/>
              </a:rPr>
              <a:t>.</a:t>
            </a:r>
            <a:endParaRPr lang="en-US" altLang="zh-CN">
              <a:cs typeface="+mn-lt"/>
              <a:sym typeface="+mn-ea"/>
            </a:endParaRPr>
          </a:p>
          <a:p>
            <a:pPr indent="0">
              <a:lnSpc>
                <a:spcPct val="120000"/>
              </a:lnSpc>
              <a:buFont typeface="Arial" panose="020B0704020202020204" pitchFamily="34" charset="0"/>
              <a:buNone/>
            </a:pPr>
            <a:r>
              <a:rPr lang="zh-CN" altLang="en-US">
                <a:sym typeface="+mn-ea"/>
              </a:rPr>
              <a:t>自定义色彩校正、亮度调整、可选粗体文字，带来最佳视觉体验。</a:t>
            </a:r>
            <a:endParaRPr lang="zh-CN" altLang="en-US">
              <a:sym typeface="+mn-ea"/>
            </a:endParaRPr>
          </a:p>
        </p:txBody>
      </p:sp>
      <p:pic>
        <p:nvPicPr>
          <p:cNvPr id="2" name="图片 1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055" y="1169035"/>
            <a:ext cx="6419850" cy="4992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场景图</a:t>
            </a:r>
            <a:endParaRPr lang="zh-CN" altLang="en-US">
              <a:sym typeface="+mn-ea"/>
            </a:endParaRPr>
          </a:p>
        </p:txBody>
      </p:sp>
      <p:pic>
        <p:nvPicPr>
          <p:cNvPr id="5" name="图片 4" descr="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59180"/>
            <a:ext cx="12192000" cy="473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46125" y="1127760"/>
          <a:ext cx="10473055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9805"/>
                <a:gridCol w="2460625"/>
                <a:gridCol w="2675255"/>
                <a:gridCol w="3087370"/>
              </a:tblGrid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Model</a:t>
                      </a:r>
                      <a:endParaRPr lang="en-US" altLang="zh-CN" sz="1400"/>
                    </a:p>
                  </a:txBody>
                  <a:tcPr>
                    <a:lnR w="12700" cmpd="sng">
                      <a:solidFill>
                        <a:schemeClr val="bg1"/>
                      </a:solidFill>
                      <a:prstDash val="soli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U58</a:t>
                      </a:r>
                      <a:r>
                        <a:rPr lang="en-US" altLang="zh-CN" sz="1400"/>
                        <a:t>QG7L</a:t>
                      </a:r>
                      <a:endParaRPr lang="en-US" altLang="zh-CN" sz="140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</a:rPr>
                        <a:t>Display</a:t>
                      </a: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  <a:solidFill>
                      <a:schemeClr val="tx1"/>
                    </a:solidFill>
                  </a:tcPr>
                </a:tc>
                <a:tc hMerge="1">
                  <a:tcPr marL="13017" marR="13017" marT="13017"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sym typeface="+mn-ea"/>
                        </a:rPr>
                        <a:t>Configuration</a:t>
                      </a: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marL="13017" marR="13017" marT="13017" anchor="ctr" anchorCtr="0">
                    <a:solidFill>
                      <a:schemeClr val="tx1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Size</a:t>
                      </a:r>
                      <a:endParaRPr lang="en-US" altLang="zh-CN" sz="140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58''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CPU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CA55*4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28765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Backlight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Type</a:t>
                      </a:r>
                      <a:endParaRPr lang="en-US" altLang="zh-CN" sz="140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marL="12700" indent="0" algn="l" fontAlgn="ctr">
                        <a:buNone/>
                      </a:pPr>
                      <a:r>
                        <a:rPr lang="en-US" altLang="zh-CN" sz="1400"/>
                        <a:t>DLED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Memory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2GB RAM / 16GB ROM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Resolution</a:t>
                      </a:r>
                      <a:endParaRPr lang="en-US" altLang="zh-CN" sz="140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3840*2160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 algn="l" eaLnBrk="1" fontAlgn="t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Power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Supply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t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 eaLnBrk="1" fontAlgn="t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AC 100V-240V 50/60Hz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t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Contrast Ratio</a:t>
                      </a:r>
                      <a:endParaRPr lang="en-US" altLang="zh-CN" sz="1400" dirty="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5000:1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Terminals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 eaLnBrk="1" fontAlgn="ctr" latinLnBrk="0" hangingPunct="1"/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[2*USB 2.0, 4*HDMI2.1, 1*LAN, 1*AV Mini, 1*EARPHONE, 1*Optical, 1*RF</a:t>
                      </a:r>
                      <a:endParaRPr lang="en-US" altLang="zh-CN" sz="14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/>
                        <a:t>Refresh Rate</a:t>
                      </a:r>
                      <a:endParaRPr lang="en-US" altLang="zh-CN" sz="140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60Hz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 marL="12700" indent="0" algn="l" fontAlgn="ctr">
                        <a:buNone/>
                      </a:pPr>
                      <a:endParaRPr lang="en-US" altLang="zh-CN" sz="1400"/>
                    </a:p>
                  </a:txBody>
                  <a:tcPr marL="13017" marR="13017" marT="13017"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12700" indent="0" algn="l" fontAlgn="ctr">
                        <a:buNone/>
                      </a:pPr>
                      <a:endParaRPr lang="en-US" altLang="zh-CN" sz="1400"/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Viewing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Angle</a:t>
                      </a:r>
                      <a:r>
                        <a:rPr lang="en-US" altLang="en-US" sz="1400"/>
                        <a:t> </a:t>
                      </a:r>
                      <a:endParaRPr lang="en-US" altLang="en-US" sz="1400"/>
                    </a:p>
                  </a:txBody>
                  <a:tcPr anchor="ctr" anchorCtr="0"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dirty="0"/>
                        <a:t>178</a:t>
                      </a:r>
                      <a:r>
                        <a:rPr lang="en-US" altLang="en-US" sz="1400" dirty="0"/>
                        <a:t>°</a:t>
                      </a:r>
                      <a:r>
                        <a:rPr lang="en-US" altLang="zh-CN" sz="1400" dirty="0"/>
                        <a:t>/178</a:t>
                      </a:r>
                      <a:r>
                        <a:rPr lang="en-US" altLang="en-US" sz="1400" dirty="0"/>
                        <a:t>° </a:t>
                      </a:r>
                      <a:endParaRPr lang="en-US" altLang="en-US" sz="1400" dirty="0"/>
                    </a:p>
                  </a:txBody>
                  <a:tcPr anchor="ctr" anchorCtr="0">
                    <a:lnL>
                      <a:noFill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1400" dirty="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  <a:lnT w="12700" cmpd="sng">
                      <a:solidFill>
                        <a:schemeClr val="bg1"/>
                      </a:solidFill>
                      <a:prstDash val="solid"/>
                    </a:lnT>
                  </a:tcPr>
                </a:tc>
              </a:tr>
              <a:tr h="30480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  <a:solidFill>
                      <a:schemeClr val="tx1"/>
                    </a:solidFill>
                  </a:tcPr>
                </a:tc>
                <a:tc hMerge="1"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</a:rPr>
                        <a:t>Dimensions</a:t>
                      </a: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12700" indent="0" algn="l" fontAlgn="ctr">
                        <a:buNone/>
                      </a:pPr>
                      <a:endParaRPr lang="en-US" altLang="zh-CN" sz="1400">
                        <a:solidFill>
                          <a:schemeClr val="bg1"/>
                        </a:solidFill>
                      </a:endParaRPr>
                    </a:p>
                  </a:txBody>
                  <a:tcPr marL="13017" marR="13017" marT="13017" anchor="ctr" anchorCtr="0">
                    <a:solidFill>
                      <a:schemeClr val="tx1"/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Operating System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dirty="0"/>
                        <a:t>Google TV</a:t>
                      </a:r>
                      <a:endParaRPr lang="en-US" altLang="zh-CN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Net Size without Stand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1293*749*84 mm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App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Store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dirty="0"/>
                        <a:t>Google</a:t>
                      </a:r>
                      <a:r>
                        <a:rPr lang="en-US" altLang="en-US" sz="1400" dirty="0"/>
                        <a:t> </a:t>
                      </a:r>
                      <a:r>
                        <a:rPr lang="en-US" altLang="zh-CN" sz="1400" dirty="0"/>
                        <a:t>Play</a:t>
                      </a:r>
                      <a:endParaRPr lang="en-US" altLang="zh-CN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Net Size with Stand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marL="12700" indent="0" algn="l" fontAlgn="ctr"/>
                      <a:r>
                        <a:rPr lang="en-US" altLang="zh-CN" sz="1400"/>
                        <a:t>1293*807*265 </a:t>
                      </a:r>
                      <a:r>
                        <a:rPr lang="en-US" altLang="zh-CN" sz="1400"/>
                        <a:t>mm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Multiscreen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dirty="0"/>
                        <a:t>Google</a:t>
                      </a:r>
                      <a:r>
                        <a:rPr lang="en-US" altLang="en-US" sz="1400" dirty="0"/>
                        <a:t> </a:t>
                      </a:r>
                      <a:r>
                        <a:rPr lang="en-US" altLang="zh-CN" sz="1400" dirty="0"/>
                        <a:t>Cast, DLAN, Airplay</a:t>
                      </a:r>
                      <a:endParaRPr lang="en-US" altLang="zh-CN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Wall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Support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Type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marL="12700" indent="0" algn="l" fontAlgn="ctr">
                        <a:buNone/>
                      </a:pPr>
                      <a:r>
                        <a:rPr lang="en-US" altLang="zh-CN" sz="1400"/>
                        <a:t>200*100, M6</a:t>
                      </a:r>
                      <a:endParaRPr lang="en-US" altLang="zh-CN" sz="1400"/>
                    </a:p>
                  </a:txBody>
                  <a:tcPr marL="13017" marR="13017" marT="13017"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  <a:tr h="518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/>
                        <a:t>Integrated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voice</a:t>
                      </a:r>
                      <a:r>
                        <a:rPr lang="en-US" altLang="en-US" sz="1400"/>
                        <a:t> </a:t>
                      </a:r>
                      <a:r>
                        <a:rPr lang="en-US" altLang="zh-CN" sz="1400"/>
                        <a:t>assistant</a:t>
                      </a:r>
                      <a:endParaRPr lang="en-US" altLang="zh-CN" sz="140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dirty="0"/>
                        <a:t>Google</a:t>
                      </a:r>
                      <a:r>
                        <a:rPr lang="en-US" altLang="en-US" sz="1400" dirty="0"/>
                        <a:t> </a:t>
                      </a:r>
                      <a:r>
                        <a:rPr lang="en-US" altLang="zh-CN" sz="1400" dirty="0"/>
                        <a:t>assistant</a:t>
                      </a:r>
                      <a:endParaRPr lang="en-US" altLang="zh-CN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 dirty="0"/>
                    </a:p>
                  </a:txBody>
                  <a:tcPr anchor="ctr" anchorCtr="0">
                    <a:lnR w="12700" cmpd="sng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 dirty="0"/>
                    </a:p>
                  </a:txBody>
                  <a:tcPr anchor="ctr" anchorCtr="0">
                    <a:lnL w="12700" cmpd="sng">
                      <a:solidFill>
                        <a:schemeClr val="bg1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504690" y="1957705"/>
            <a:ext cx="3182620" cy="328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400"/>
              <a:t>Specifications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尺寸图</a:t>
            </a:r>
            <a:endParaRPr lang="zh-CN" altLang="en-US">
              <a:sym typeface="+mn-ea"/>
            </a:endParaRPr>
          </a:p>
        </p:txBody>
      </p:sp>
      <p:pic>
        <p:nvPicPr>
          <p:cNvPr id="2" name="图片 1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3960"/>
            <a:ext cx="12192000" cy="473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2760256" y="126900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32443" y="2526030"/>
            <a:ext cx="5833745" cy="1223645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-简" panose="020B0400000000000000" charset="-122"/>
              <a:ea typeface="苹方-简" panose="020B0400000000000000" charset="-122"/>
              <a:cs typeface="苹方-简" panose="020B04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861425" y="5782310"/>
            <a:ext cx="3286760" cy="603250"/>
            <a:chOff x="13955" y="9106"/>
            <a:chExt cx="5176" cy="950"/>
          </a:xfrm>
        </p:grpSpPr>
        <p:cxnSp>
          <p:nvCxnSpPr>
            <p:cNvPr id="3" name="直接连接符 2"/>
            <p:cNvCxnSpPr/>
            <p:nvPr/>
          </p:nvCxnSpPr>
          <p:spPr>
            <a:xfrm rot="16200000" flipH="1" flipV="1">
              <a:off x="17430" y="8282"/>
              <a:ext cx="0" cy="3402"/>
            </a:xfrm>
            <a:prstGeom prst="line">
              <a:avLst/>
            </a:prstGeom>
            <a:ln w="9525">
              <a:gradFill>
                <a:gsLst>
                  <a:gs pos="20000">
                    <a:srgbClr val="91ABCB"/>
                  </a:gs>
                  <a:gs pos="42000">
                    <a:srgbClr val="304864"/>
                  </a:gs>
                  <a:gs pos="60000">
                    <a:srgbClr val="304864"/>
                  </a:gs>
                  <a:gs pos="1818">
                    <a:srgbClr val="D5DFEB"/>
                  </a:gs>
                  <a:gs pos="99091">
                    <a:srgbClr val="D5DFEB"/>
                  </a:gs>
                  <a:gs pos="81000">
                    <a:srgbClr val="91ABC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平行四边形 4"/>
            <p:cNvSpPr>
              <a:spLocks noChangeAspect="1"/>
            </p:cNvSpPr>
            <p:nvPr/>
          </p:nvSpPr>
          <p:spPr>
            <a:xfrm>
              <a:off x="17680" y="9840"/>
              <a:ext cx="586" cy="216"/>
            </a:xfrm>
            <a:prstGeom prst="parallelogram">
              <a:avLst>
                <a:gd name="adj" fmla="val 66565"/>
              </a:avLst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苹方-简" panose="020B0400000000000000" charset="-122"/>
                <a:ea typeface="苹方-简" panose="020B0400000000000000" charset="-122"/>
                <a:cs typeface="苹方-简" panose="020B0400000000000000" charset="-122"/>
              </a:endParaRPr>
            </a:p>
          </p:txBody>
        </p:sp>
        <p:pic>
          <p:nvPicPr>
            <p:cNvPr id="25" name="图片 24" descr="资源 1@4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955" y="9106"/>
              <a:ext cx="638" cy="638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>
            <a:xfrm>
              <a:off x="14313" y="9716"/>
              <a:ext cx="4084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4708" y="9164"/>
              <a:ext cx="34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长虹</a:t>
              </a:r>
              <a:r>
                <a:rPr lang="en-US" altLang="zh-CN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·</a:t>
              </a:r>
              <a:r>
                <a:rPr lang="zh-CN" altLang="en-US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美菱国际区</a:t>
              </a:r>
              <a:endParaRPr lang="zh-CN" altLang="en-US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87190" y="2722880"/>
            <a:ext cx="3524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rPr>
              <a:t>Thank You</a:t>
            </a:r>
            <a:endParaRPr lang="en-US" altLang="zh-CN" sz="4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65860" y="3784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卖点墙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30020" y="1590040"/>
            <a:ext cx="3371215" cy="1833245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QLED</a:t>
            </a:r>
            <a:endParaRPr lang="en-US" altLang="zh-CN"/>
          </a:p>
          <a:p>
            <a:pPr algn="ctr"/>
            <a:r>
              <a:rPr lang="en-US" altLang="zh-CN"/>
              <a:t>（</a:t>
            </a:r>
            <a:r>
              <a:rPr lang="zh-CN" altLang="en-US"/>
              <a:t>色彩迸发屏幕</a:t>
            </a:r>
            <a:r>
              <a:rPr lang="en-US" altLang="zh-CN"/>
              <a:t>）</a:t>
            </a:r>
            <a:endParaRPr lang="en-US" altLang="zh-CN"/>
          </a:p>
        </p:txBody>
      </p:sp>
      <p:sp>
        <p:nvSpPr>
          <p:cNvPr id="8" name="圆角矩形 7"/>
          <p:cNvSpPr/>
          <p:nvPr/>
        </p:nvSpPr>
        <p:spPr>
          <a:xfrm>
            <a:off x="4418330" y="3678555"/>
            <a:ext cx="2858770" cy="1833245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Dolby </a:t>
            </a:r>
            <a:r>
              <a:rPr lang="en-US" altLang="zh-CN"/>
              <a:t>Audio</a:t>
            </a:r>
            <a:endParaRPr lang="en-US" altLang="zh-CN"/>
          </a:p>
          <a:p>
            <a:pPr algn="ctr"/>
            <a:r>
              <a:rPr lang="en-US" altLang="zh-CN"/>
              <a:t>（</a:t>
            </a:r>
            <a:r>
              <a:rPr lang="zh-CN" altLang="en-US"/>
              <a:t>家庭影院图</a:t>
            </a:r>
            <a:r>
              <a:rPr lang="en-US" altLang="zh-CN"/>
              <a:t>）</a:t>
            </a:r>
            <a:endParaRPr lang="en-US" altLang="zh-CN"/>
          </a:p>
        </p:txBody>
      </p:sp>
      <p:sp>
        <p:nvSpPr>
          <p:cNvPr id="10" name="圆角矩形 9"/>
          <p:cNvSpPr/>
          <p:nvPr/>
        </p:nvSpPr>
        <p:spPr>
          <a:xfrm>
            <a:off x="5059045" y="1590040"/>
            <a:ext cx="2858770" cy="1833245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HDR10</a:t>
            </a:r>
            <a:endParaRPr lang="en-US" altLang="zh-CN"/>
          </a:p>
          <a:p>
            <a:pPr algn="ctr"/>
            <a:r>
              <a:rPr lang="en-US" altLang="zh-CN"/>
              <a:t>（HDR</a:t>
            </a:r>
            <a:r>
              <a:rPr lang="zh-CN" altLang="en-US"/>
              <a:t>有无对比</a:t>
            </a:r>
            <a:r>
              <a:rPr lang="en-US" altLang="zh-CN"/>
              <a:t>）</a:t>
            </a:r>
            <a:endParaRPr lang="en-US" altLang="zh-CN"/>
          </a:p>
        </p:txBody>
      </p:sp>
      <p:sp>
        <p:nvSpPr>
          <p:cNvPr id="16" name="圆角矩形 15"/>
          <p:cNvSpPr/>
          <p:nvPr/>
        </p:nvSpPr>
        <p:spPr>
          <a:xfrm>
            <a:off x="1430020" y="3678555"/>
            <a:ext cx="2858770" cy="1833245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DBX-</a:t>
            </a:r>
            <a:r>
              <a:rPr lang="en-US" altLang="zh-CN"/>
              <a:t>TV</a:t>
            </a:r>
            <a:endParaRPr lang="en-US" altLang="zh-CN"/>
          </a:p>
          <a:p>
            <a:pPr algn="ctr"/>
            <a:r>
              <a:rPr lang="en-US" altLang="zh-CN"/>
              <a:t>（</a:t>
            </a:r>
            <a:r>
              <a:rPr lang="zh-CN" altLang="en-US"/>
              <a:t>突出音浪效果</a:t>
            </a:r>
            <a:r>
              <a:rPr lang="en-US" altLang="zh-CN"/>
              <a:t>）</a:t>
            </a:r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7406640" y="3678555"/>
            <a:ext cx="3546475" cy="1833245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en-US" altLang="zh-CN"/>
              <a:t>ALLM</a:t>
            </a:r>
            <a:endParaRPr lang="en-US" altLang="zh-CN" sz="1400"/>
          </a:p>
          <a:p>
            <a:pPr algn="ctr">
              <a:lnSpc>
                <a:spcPct val="120000"/>
              </a:lnSpc>
            </a:pPr>
            <a:r>
              <a:rPr lang="en-US" altLang="zh-CN" sz="1400"/>
              <a:t> </a:t>
            </a:r>
            <a:r>
              <a:rPr lang="en-US" altLang="zh-CN"/>
              <a:t>（</a:t>
            </a:r>
            <a:r>
              <a:rPr lang="zh-CN" altLang="en-US"/>
              <a:t>游戏场景</a:t>
            </a:r>
            <a:r>
              <a:rPr lang="en-US" altLang="zh-CN"/>
              <a:t>）</a:t>
            </a:r>
            <a:endParaRPr lang="en-US" altLang="zh-CN"/>
          </a:p>
        </p:txBody>
      </p:sp>
      <p:sp>
        <p:nvSpPr>
          <p:cNvPr id="19" name="圆角矩形 18"/>
          <p:cNvSpPr/>
          <p:nvPr/>
        </p:nvSpPr>
        <p:spPr>
          <a:xfrm>
            <a:off x="1430020" y="5776595"/>
            <a:ext cx="1680210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Google </a:t>
            </a:r>
            <a:r>
              <a:rPr lang="en-US" altLang="zh-CN"/>
              <a:t>TV</a:t>
            </a:r>
            <a:endParaRPr lang="en-US" altLang="zh-CN"/>
          </a:p>
        </p:txBody>
      </p:sp>
      <p:sp>
        <p:nvSpPr>
          <p:cNvPr id="20" name="圆角矩形 19"/>
          <p:cNvSpPr/>
          <p:nvPr/>
        </p:nvSpPr>
        <p:spPr>
          <a:xfrm>
            <a:off x="3221990" y="5776595"/>
            <a:ext cx="2218055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Google </a:t>
            </a:r>
            <a:r>
              <a:rPr lang="en-US" altLang="zh-CN"/>
              <a:t>Assistant</a:t>
            </a:r>
            <a:endParaRPr lang="en-US" altLang="zh-CN"/>
          </a:p>
        </p:txBody>
      </p:sp>
      <p:sp>
        <p:nvSpPr>
          <p:cNvPr id="21" name="圆角矩形 20"/>
          <p:cNvSpPr/>
          <p:nvPr/>
        </p:nvSpPr>
        <p:spPr>
          <a:xfrm>
            <a:off x="9472295" y="5776595"/>
            <a:ext cx="1422400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HDMI2.1</a:t>
            </a:r>
            <a:endParaRPr lang="en-US" altLang="zh-CN"/>
          </a:p>
        </p:txBody>
      </p:sp>
      <p:sp>
        <p:nvSpPr>
          <p:cNvPr id="22" name="圆角矩形 21"/>
          <p:cNvSpPr/>
          <p:nvPr/>
        </p:nvSpPr>
        <p:spPr>
          <a:xfrm>
            <a:off x="5600065" y="5776595"/>
            <a:ext cx="1574800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Google </a:t>
            </a:r>
            <a:r>
              <a:rPr lang="en-US" altLang="zh-CN"/>
              <a:t>Cast</a:t>
            </a:r>
            <a:endParaRPr lang="en-US" altLang="zh-CN"/>
          </a:p>
        </p:txBody>
      </p:sp>
      <p:sp>
        <p:nvSpPr>
          <p:cNvPr id="23" name="圆角矩形 22"/>
          <p:cNvSpPr/>
          <p:nvPr/>
        </p:nvSpPr>
        <p:spPr>
          <a:xfrm>
            <a:off x="8354060" y="1626870"/>
            <a:ext cx="2599055" cy="181356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MEMC</a:t>
            </a:r>
            <a:endParaRPr lang="en-US" altLang="zh-CN"/>
          </a:p>
        </p:txBody>
      </p:sp>
      <p:sp>
        <p:nvSpPr>
          <p:cNvPr id="25" name="圆角矩形 24"/>
          <p:cNvSpPr/>
          <p:nvPr/>
        </p:nvSpPr>
        <p:spPr>
          <a:xfrm>
            <a:off x="7301230" y="5776595"/>
            <a:ext cx="972820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</a:t>
            </a:r>
            <a:r>
              <a:rPr lang="en-US" altLang="zh-CN"/>
              <a:t>irPlay</a:t>
            </a:r>
            <a:endParaRPr lang="en-US" altLang="zh-CN"/>
          </a:p>
        </p:txBody>
      </p:sp>
      <p:sp>
        <p:nvSpPr>
          <p:cNvPr id="26" name="圆角矩形 25"/>
          <p:cNvSpPr/>
          <p:nvPr/>
        </p:nvSpPr>
        <p:spPr>
          <a:xfrm>
            <a:off x="8387080" y="5776595"/>
            <a:ext cx="972820" cy="513080"/>
          </a:xfrm>
          <a:prstGeom prst="roundRect">
            <a:avLst>
              <a:gd name="adj" fmla="val 755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DLNA</a:t>
            </a:r>
            <a:endParaRPr lang="en-US" altLang="zh-CN"/>
          </a:p>
        </p:txBody>
      </p:sp>
      <p:pic>
        <p:nvPicPr>
          <p:cNvPr id="3" name="图片 2" descr="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035"/>
            <a:ext cx="12192000" cy="473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65860" y="3784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新增</a:t>
            </a:r>
            <a:r>
              <a:rPr lang="en-US" altLang="zh-CN">
                <a:solidFill>
                  <a:srgbClr val="FF0000"/>
                </a:solidFill>
              </a:rPr>
              <a:t>-58</a:t>
            </a:r>
            <a:r>
              <a:rPr lang="zh-CN" altLang="en-US">
                <a:solidFill>
                  <a:srgbClr val="FF0000"/>
                </a:solidFill>
              </a:rPr>
              <a:t>比</a:t>
            </a:r>
            <a:r>
              <a:rPr lang="en-US" altLang="zh-CN">
                <a:solidFill>
                  <a:srgbClr val="FF0000"/>
                </a:solidFill>
              </a:rPr>
              <a:t>55</a:t>
            </a:r>
            <a:r>
              <a:rPr lang="zh-CN" altLang="en-US">
                <a:solidFill>
                  <a:srgbClr val="FF0000"/>
                </a:solidFill>
              </a:rPr>
              <a:t>大</a:t>
            </a:r>
            <a:r>
              <a:rPr lang="zh-CN" altLang="en-US">
                <a:solidFill>
                  <a:srgbClr val="FF0000"/>
                </a:solidFill>
              </a:rPr>
              <a:t>三寸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450" y="2783840"/>
            <a:ext cx="361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bigger screen it </a:t>
            </a:r>
            <a:r>
              <a:rPr lang="en-US" altLang="zh-CN"/>
              <a:t>is, the more immersive you will feel.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847725" y="16948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Better immersion for </a:t>
            </a:r>
            <a:r>
              <a:rPr lang="en-US" altLang="zh-CN" sz="2400"/>
              <a:t>viewing</a:t>
            </a:r>
            <a:endParaRPr lang="en-US" altLang="zh-CN" sz="2400"/>
          </a:p>
        </p:txBody>
      </p:sp>
      <p:pic>
        <p:nvPicPr>
          <p:cNvPr id="2" name="图片 1" descr="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60" y="1080135"/>
            <a:ext cx="6590665" cy="512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95705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QLED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165" y="2512060"/>
            <a:ext cx="4653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The backlight </a:t>
            </a:r>
            <a:r>
              <a:rPr lang="en-US" altLang="zh-CN" dirty="0"/>
              <a:t>LEDs</a:t>
            </a:r>
            <a:r>
              <a:rPr lang="zh-CN" altLang="en-US" dirty="0"/>
              <a:t> emit light with different wavelengths and colours through the special quantum dot material,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achieving </a:t>
            </a:r>
            <a:r>
              <a:rPr lang="en-US" altLang="zh-CN" dirty="0">
                <a:solidFill>
                  <a:schemeClr val="tx1"/>
                </a:solidFill>
              </a:rPr>
              <a:t>a wider</a:t>
            </a:r>
            <a:r>
              <a:rPr lang="zh-CN" altLang="en-US" dirty="0">
                <a:solidFill>
                  <a:schemeClr val="tx1"/>
                </a:solidFill>
              </a:rPr>
              <a:t> colour</a:t>
            </a:r>
            <a:r>
              <a:rPr lang="en-US" altLang="zh-CN" dirty="0">
                <a:solidFill>
                  <a:schemeClr val="tx1"/>
                </a:solidFill>
              </a:rPr>
              <a:t> gamut</a:t>
            </a:r>
            <a:r>
              <a:rPr lang="zh-CN" altLang="en-US" dirty="0">
                <a:solidFill>
                  <a:schemeClr val="tx1"/>
                </a:solidFill>
              </a:rPr>
              <a:t> for a richer and more vibrant visual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</a:rPr>
              <a:t>.</a:t>
            </a:r>
            <a:endParaRPr lang="zh-CN" altLang="en-US" dirty="0"/>
          </a:p>
          <a:p>
            <a:r>
              <a:rPr lang="zh-CN" altLang="en-US" dirty="0">
                <a:solidFill>
                  <a:schemeClr val="tx1"/>
                </a:solidFill>
              </a:rPr>
              <a:t>背光 LED 通过特殊的量子点材料发出不同波长和颜色的光，从而实现更宽广的色域，带来更丰富、更生动的视觉效果。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220" y="1284605"/>
            <a:ext cx="3855085" cy="385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sym typeface="+mn-ea"/>
              </a:rPr>
              <a:t>Take a leap into the </a:t>
            </a:r>
            <a:r>
              <a:rPr lang="zh-CN" altLang="en-US" sz="2400">
                <a:sym typeface="+mn-ea"/>
              </a:rPr>
              <a:t>lifelike Quantum Dot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world</a:t>
            </a:r>
            <a:endParaRPr lang="zh-CN" altLang="en-US" sz="2400">
              <a:sym typeface="+mn-ea"/>
            </a:endParaRPr>
          </a:p>
        </p:txBody>
      </p:sp>
      <p:pic>
        <p:nvPicPr>
          <p:cNvPr id="5" name="图片 4" descr="2.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105" y="1077595"/>
            <a:ext cx="6048375" cy="470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"/>
            </p:custDataLst>
          </p:nvPr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>
              <p:custDataLst>
                <p:tags r:id="rId5"/>
              </p:custDataLst>
            </p:nvPr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lang="en-US" altLang="zh-CN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lang="zh-CN" altLang="en-US" sz="16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lang="zh-CN" altLang="en-US" sz="16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16000" y="341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色彩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56895" y="3142615"/>
            <a:ext cx="4523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CHiQ Quantum Dot technology delivers rich colours and the screen presents over 1 billion shades. Vivid and smooth colour transitions bring images to life.</a:t>
            </a:r>
            <a:endParaRPr lang="en-US" altLang="zh-CN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4820" y="14516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/>
              <a:t>Vivid visuals, Lifelike </a:t>
            </a:r>
            <a:r>
              <a:rPr lang="en-US" altLang="zh-CN" sz="2400" dirty="0" err="1"/>
              <a:t>colours</a:t>
            </a:r>
            <a:endParaRPr lang="en-US" altLang="zh-CN" sz="2400" dirty="0" err="1"/>
          </a:p>
        </p:txBody>
      </p:sp>
      <p:pic>
        <p:nvPicPr>
          <p:cNvPr id="6" name="图片 5" descr="5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415" y="1156335"/>
            <a:ext cx="6360160" cy="494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48005" y="3164205"/>
            <a:ext cx="42373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Experience rich details with dazzling 4K resolution, nearly 8.3 million on-screen pixels for impeccable precision.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82700" y="353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4K </a:t>
            </a:r>
            <a:r>
              <a:rPr lang="en-US" altLang="zh-CN"/>
              <a:t>UHD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67385" y="2339975"/>
            <a:ext cx="3494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Crisp and Clear Details</a:t>
            </a:r>
            <a:endParaRPr lang="zh-CN" altLang="en-US" sz="2400">
              <a:sym typeface="+mn-ea"/>
            </a:endParaRPr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85" y="826135"/>
            <a:ext cx="5925820" cy="460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8455" y="2275205"/>
            <a:ext cx="50082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Your favorite HDR contents spring to life</a:t>
            </a:r>
            <a:r>
              <a:rPr lang="en-US" altLang="zh-CN"/>
              <a:t> </a:t>
            </a:r>
            <a:r>
              <a:rPr lang="zh-CN" altLang="en-US"/>
              <a:t>with enhanced contrast and exceptional shadow details.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The sun shines brighter, and the clouds are more richly layered.</a:t>
            </a:r>
            <a:endParaRPr lang="en-US" altLang="zh-CN">
              <a:sym typeface="+mn-ea"/>
            </a:endParaRPr>
          </a:p>
          <a:p>
            <a:r>
              <a:rPr lang="zh-CN" altLang="en-US"/>
              <a:t>您喜爱的</a:t>
            </a:r>
            <a:r>
              <a:rPr lang="en-US" altLang="zh-CN"/>
              <a:t> HDR </a:t>
            </a:r>
            <a:r>
              <a:rPr lang="zh-CN" altLang="en-US"/>
              <a:t>内容栩栩如生，对比度增强，阴影细节出众。阳光更加灿烂，云彩层次更加丰富。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82700" y="353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HDR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55295" y="1477010"/>
            <a:ext cx="4462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>
                <a:sym typeface="+mn-ea"/>
              </a:rPr>
              <a:t>See Details in </a:t>
            </a:r>
            <a:r>
              <a:rPr lang="en-US" altLang="zh-CN" sz="2400">
                <a:sym typeface="+mn-ea"/>
              </a:rPr>
              <a:t>Detail</a:t>
            </a:r>
            <a:endParaRPr lang="en-US" altLang="zh-CN" sz="2400">
              <a:sym typeface="+mn-ea"/>
            </a:endParaRPr>
          </a:p>
        </p:txBody>
      </p:sp>
      <p:pic>
        <p:nvPicPr>
          <p:cNvPr id="11" name="图片 1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00150"/>
            <a:ext cx="6096000" cy="474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平行四边形 38"/>
          <p:cNvSpPr/>
          <p:nvPr/>
        </p:nvSpPr>
        <p:spPr>
          <a:xfrm>
            <a:off x="188595" y="354330"/>
            <a:ext cx="827405" cy="37592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苹方-简" panose="020B0400000000000000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 flipV="1">
            <a:off x="2880085" y="-214956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315450" y="341630"/>
            <a:ext cx="2529840" cy="405130"/>
            <a:chOff x="14664" y="9127"/>
            <a:chExt cx="3984" cy="638"/>
          </a:xfrm>
        </p:grpSpPr>
        <p:pic>
          <p:nvPicPr>
            <p:cNvPr id="45" name="图片 44" descr="资源 1@4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041" y="9127"/>
              <a:ext cx="607" cy="607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>
              <a:off x="14664" y="9716"/>
              <a:ext cx="3733" cy="0"/>
            </a:xfrm>
            <a:prstGeom prst="line">
              <a:avLst/>
            </a:prstGeom>
            <a:ln w="12700">
              <a:solidFill>
                <a:srgbClr val="1C4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4943" y="9234"/>
              <a:ext cx="29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长虹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48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苹方-简" panose="020B0400000000000000" charset="-122"/>
                </a:rPr>
                <a:t>美菱国际区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48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9205" y="3378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观影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2745" y="2936240"/>
            <a:ext cx="4672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>
                <a:sym typeface="+mn-ea"/>
              </a:rPr>
              <a:t>CHiQ</a:t>
            </a:r>
            <a:r>
              <a:rPr lang="zh-CN" altLang="en-US">
                <a:sym typeface="+mn-ea"/>
              </a:rPr>
              <a:t>电视通过杜比专业认证，他以令人难以置信的清晰度和绝佳的细节，让你沉浸在每一个场景中。</a:t>
            </a:r>
            <a:r>
              <a:rPr lang="en-US" altLang="zh-CN">
                <a:sym typeface="+mn-ea"/>
              </a:rPr>
              <a:t>4K</a:t>
            </a:r>
            <a:r>
              <a:rPr lang="zh-CN" altLang="en-US">
                <a:sym typeface="+mn-ea"/>
              </a:rPr>
              <a:t>分辨率、</a:t>
            </a:r>
            <a:r>
              <a:rPr lang="en-US" altLang="zh-CN">
                <a:sym typeface="+mn-ea"/>
              </a:rPr>
              <a:t>Dolby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dbx-tv</a:t>
            </a:r>
            <a:r>
              <a:rPr lang="zh-CN" altLang="en-US">
                <a:sym typeface="+mn-ea"/>
              </a:rPr>
              <a:t>等</a:t>
            </a:r>
            <a:r>
              <a:rPr lang="zh-CN" altLang="en-US">
                <a:sym typeface="+mn-ea"/>
              </a:rPr>
              <a:t>多种视听技术相结合，以</a:t>
            </a:r>
            <a:r>
              <a:rPr lang="zh-CN" altLang="en-US">
                <a:sym typeface="+mn-ea"/>
              </a:rPr>
              <a:t>清晰的细节、</a:t>
            </a:r>
            <a:r>
              <a:rPr lang="zh-CN" altLang="en-US">
                <a:sym typeface="+mn-ea"/>
              </a:rPr>
              <a:t>生动的色彩、丰富的立体声将您带入故事之中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>
                <a:sym typeface="+mn-ea"/>
              </a:rPr>
              <a:t>Best-in-class ultra-HD visual, richer details and spatial audio processing. Revealing depth, clarity and details for a more immersive cinematic experience.</a:t>
            </a:r>
            <a:endParaRPr lang="en-US" altLang="zh-CN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8595" y="2019935"/>
            <a:ext cx="5571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sym typeface="+mn-ea"/>
              </a:rPr>
              <a:t>Immerse Youself in the </a:t>
            </a:r>
            <a:r>
              <a:rPr lang="en-US" sz="2400">
                <a:sym typeface="+mn-ea"/>
              </a:rPr>
              <a:t>Plot</a:t>
            </a:r>
            <a:endParaRPr lang="en-US" sz="2400">
              <a:sym typeface="+mn-ea"/>
            </a:endParaRPr>
          </a:p>
        </p:txBody>
      </p:sp>
      <p:pic>
        <p:nvPicPr>
          <p:cNvPr id="4" name="图片 3" descr="8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85" y="1489710"/>
            <a:ext cx="6278880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47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48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52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607,&quot;width&quot;:607}"/>
  <p:tag name="KSO_WM_BEAUTIFY_FLAG" val=""/>
</p:tagLst>
</file>

<file path=ppt/tags/tag60.xml><?xml version="1.0" encoding="utf-8"?>
<p:tagLst xmlns:p="http://schemas.openxmlformats.org/presentationml/2006/main">
  <p:tag name="KSO_WM_UNIT_PLACING_PICTURE_USER_VIEWPORT" val="{&quot;height&quot;:607,&quot;width&quot;:607}"/>
</p:tagLst>
</file>

<file path=ppt/tags/tag61.xml><?xml version="1.0" encoding="utf-8"?>
<p:tagLst xmlns:p="http://schemas.openxmlformats.org/presentationml/2006/main">
  <p:tag name="TABLE_ENDDRAG_ORIGIN_RECT" val="895*362"/>
  <p:tag name="TABLE_ENDDRAG_RECT" val="12*76*895*362"/>
  <p:tag name="KSO_WM_BEAUTIFY_FLAG" val=""/>
</p:tagLst>
</file>

<file path=ppt/tags/tag62.xml><?xml version="1.0" encoding="utf-8"?>
<p:tagLst xmlns:p="http://schemas.openxmlformats.org/presentationml/2006/main">
  <p:tag name="COMMONDATA" val="eyJoZGlkIjoiNTc4MDg2YjcxM2FiZDcwNGMwZWYyOTE5ZjAxNTVlZmE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4749</Words>
  <Application>WPS 演示</Application>
  <PresentationFormat>宽屏</PresentationFormat>
  <Paragraphs>310</Paragraphs>
  <Slides>23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汉仪旗黑</vt:lpstr>
      <vt:lpstr>苹方-简</vt:lpstr>
      <vt:lpstr>宋体</vt:lpstr>
      <vt:lpstr>Arial Unicode MS</vt:lpstr>
      <vt:lpstr>Calibri</vt:lpstr>
      <vt:lpstr>Helvetica Neue</vt:lpstr>
      <vt:lpstr>等线</vt:lpstr>
      <vt:lpstr>汉仪中等线KW</vt:lpstr>
      <vt:lpstr>Calibri Light</vt:lpstr>
      <vt:lpstr>等线 Light</vt:lpstr>
      <vt:lpstr>汉仪书宋二KW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yuqing</cp:lastModifiedBy>
  <cp:revision>155</cp:revision>
  <dcterms:created xsi:type="dcterms:W3CDTF">2025-07-30T10:04:25Z</dcterms:created>
  <dcterms:modified xsi:type="dcterms:W3CDTF">2025-07-30T10:04:25Z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7F18DB21BA0D30256DDB8968EDD12A9B_43</vt:lpwstr>
  </property>
</Properties>
</file>